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23"/>
  </p:handoutMasterIdLst>
  <p:sldIdLst>
    <p:sldId id="256" r:id="rId2"/>
    <p:sldId id="276" r:id="rId3"/>
    <p:sldId id="274" r:id="rId4"/>
    <p:sldId id="275" r:id="rId5"/>
    <p:sldId id="258" r:id="rId6"/>
    <p:sldId id="263" r:id="rId7"/>
    <p:sldId id="265" r:id="rId8"/>
    <p:sldId id="264" r:id="rId9"/>
    <p:sldId id="291" r:id="rId10"/>
    <p:sldId id="292" r:id="rId11"/>
    <p:sldId id="294" r:id="rId12"/>
    <p:sldId id="293" r:id="rId13"/>
    <p:sldId id="295" r:id="rId14"/>
    <p:sldId id="296" r:id="rId15"/>
    <p:sldId id="266" r:id="rId16"/>
    <p:sldId id="279" r:id="rId17"/>
    <p:sldId id="285" r:id="rId18"/>
    <p:sldId id="286" r:id="rId19"/>
    <p:sldId id="290" r:id="rId20"/>
    <p:sldId id="259" r:id="rId21"/>
    <p:sldId id="297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AAFD6-DBB4-41F3-9F35-A480F3054D10}" v="16" dt="2018-08-19T16:12:32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ender" userId="0b17d3f815d6abc0" providerId="LiveId" clId="{9247DA53-A465-477F-A2FA-A635E8F76FC8}"/>
    <pc:docChg chg="modSld">
      <pc:chgData name="John Bender" userId="0b17d3f815d6abc0" providerId="LiveId" clId="{9247DA53-A465-477F-A2FA-A635E8F76FC8}" dt="2018-08-19T16:12:32.042" v="15" actId="170"/>
      <pc:docMkLst>
        <pc:docMk/>
      </pc:docMkLst>
      <pc:sldChg chg="modSp">
        <pc:chgData name="John Bender" userId="0b17d3f815d6abc0" providerId="LiveId" clId="{9247DA53-A465-477F-A2FA-A635E8F76FC8}" dt="2018-08-19T16:12:32.042" v="15" actId="170"/>
        <pc:sldMkLst>
          <pc:docMk/>
          <pc:sldMk cId="1137301820" sldId="295"/>
        </pc:sldMkLst>
        <pc:spChg chg="mod">
          <ac:chgData name="John Bender" userId="0b17d3f815d6abc0" providerId="LiveId" clId="{9247DA53-A465-477F-A2FA-A635E8F76FC8}" dt="2018-08-19T16:12:10.140" v="11" actId="20577"/>
          <ac:spMkLst>
            <pc:docMk/>
            <pc:sldMk cId="1137301820" sldId="295"/>
            <ac:spMk id="2" creationId="{6EC9FCD3-C797-4AC4-AD88-A0C050526EFE}"/>
          </ac:spMkLst>
        </pc:spChg>
        <pc:picChg chg="ord">
          <ac:chgData name="John Bender" userId="0b17d3f815d6abc0" providerId="LiveId" clId="{9247DA53-A465-477F-A2FA-A635E8F76FC8}" dt="2018-08-19T16:12:32.042" v="15" actId="170"/>
          <ac:picMkLst>
            <pc:docMk/>
            <pc:sldMk cId="1137301820" sldId="295"/>
            <ac:picMk id="20" creationId="{AE24C22B-BDD2-4C54-856F-70DFFD689EDB}"/>
          </ac:picMkLst>
        </pc:picChg>
      </pc:sldChg>
      <pc:sldChg chg="modSp">
        <pc:chgData name="John Bender" userId="0b17d3f815d6abc0" providerId="LiveId" clId="{9247DA53-A465-477F-A2FA-A635E8F76FC8}" dt="2018-08-19T14:30:55.309" v="1" actId="20577"/>
        <pc:sldMkLst>
          <pc:docMk/>
          <pc:sldMk cId="3197141379" sldId="302"/>
        </pc:sldMkLst>
        <pc:spChg chg="mod">
          <ac:chgData name="John Bender" userId="0b17d3f815d6abc0" providerId="LiveId" clId="{9247DA53-A465-477F-A2FA-A635E8F76FC8}" dt="2018-08-19T14:30:55.309" v="1" actId="20577"/>
          <ac:spMkLst>
            <pc:docMk/>
            <pc:sldMk cId="3197141379" sldId="302"/>
            <ac:spMk id="2" creationId="{5E2E8CC6-BA55-4BF9-94A0-B5BD1D9B4B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76270D-D4A7-46D8-9ECF-60FF2BDDE6D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3859B-2776-4763-A4D4-F9F7FBC3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4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7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68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85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87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7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2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6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4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7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0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5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9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1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8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70F9-1394-41BD-84FF-B72969C6DF7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04573-24B9-4383-8616-8539E76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4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Our%20Home,%20Our%20Decisions%20on%20Vimeo.mh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meo.com/2876691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6"/>
          <a:stretch/>
        </p:blipFill>
        <p:spPr>
          <a:xfrm>
            <a:off x="154982" y="184641"/>
            <a:ext cx="11856203" cy="64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5698476" y="1774495"/>
            <a:ext cx="48181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 state officials are trying to mislead Texans into believing cities are to blame for high property taxes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But here’s the truth:</a:t>
            </a:r>
            <a:endParaRPr lang="en-US" sz="3200" dirty="0"/>
          </a:p>
        </p:txBody>
      </p:sp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470845-7A02-4F89-814B-1A8E55F01D15}"/>
              </a:ext>
            </a:extLst>
          </p:cNvPr>
          <p:cNvSpPr txBox="1"/>
          <p:nvPr/>
        </p:nvSpPr>
        <p:spPr>
          <a:xfrm>
            <a:off x="5698476" y="4530518"/>
            <a:ext cx="4818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Cities </a:t>
            </a:r>
            <a:r>
              <a:rPr lang="en-US" sz="3200" b="1" dirty="0"/>
              <a:t>only collect </a:t>
            </a:r>
            <a:r>
              <a:rPr lang="en-US" sz="3200" b="1" dirty="0" smtClean="0"/>
              <a:t>16% </a:t>
            </a:r>
            <a:r>
              <a:rPr lang="en-US" sz="3200" b="1" dirty="0"/>
              <a:t>of property taxes.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DBAE3F-A4FC-466D-BC58-8007E1568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" y="2572718"/>
            <a:ext cx="5255513" cy="3144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689155" y="2460588"/>
            <a:ext cx="45189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Look at your tax bill. </a:t>
            </a:r>
          </a:p>
          <a:p>
            <a:endParaRPr lang="en-US" sz="3200" dirty="0" smtClean="0"/>
          </a:p>
          <a:p>
            <a:r>
              <a:rPr lang="en-US" sz="3200" dirty="0" smtClean="0"/>
              <a:t>In Webster, </a:t>
            </a:r>
            <a:r>
              <a:rPr lang="en-US" sz="3200" dirty="0"/>
              <a:t>school district taxes </a:t>
            </a:r>
            <a:r>
              <a:rPr lang="en-US" sz="3200" dirty="0" smtClean="0"/>
              <a:t>are almost </a:t>
            </a:r>
            <a:r>
              <a:rPr lang="en-US" sz="3200" b="1" dirty="0" smtClean="0"/>
              <a:t>5 </a:t>
            </a:r>
            <a:r>
              <a:rPr lang="en-US" sz="3200" b="1" dirty="0"/>
              <a:t>times higher </a:t>
            </a:r>
            <a:r>
              <a:rPr lang="en-US" sz="3200" dirty="0"/>
              <a:t>than city taxes.</a:t>
            </a:r>
          </a:p>
        </p:txBody>
      </p:sp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767" y="1876992"/>
            <a:ext cx="6470416" cy="2350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767" y="4423234"/>
            <a:ext cx="6470416" cy="19812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0476854" y="3719593"/>
            <a:ext cx="550190" cy="185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0476854" y="4608163"/>
            <a:ext cx="550190" cy="185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490373" y="2015147"/>
            <a:ext cx="50490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Texas property taxes are high because the legislature has been cutting the state’s share of funding for education.</a:t>
            </a:r>
          </a:p>
        </p:txBody>
      </p:sp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266383-EE16-4BB5-828B-B5FCDD2FC9A2}"/>
              </a:ext>
            </a:extLst>
          </p:cNvPr>
          <p:cNvSpPr txBox="1"/>
          <p:nvPr/>
        </p:nvSpPr>
        <p:spPr>
          <a:xfrm>
            <a:off x="490373" y="4652485"/>
            <a:ext cx="50490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forces school districts to raise your local property taxes to make up the difference.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80C01-B86D-4C2C-BBD7-92F5E2332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54" y="577816"/>
            <a:ext cx="5049036" cy="3106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44DBBA-93EB-432D-BC13-77C4C04DA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64" y="3711674"/>
            <a:ext cx="4964965" cy="3106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FE0F86-48A3-4C1A-B991-B4F716525B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r="1338" b="19040"/>
          <a:stretch/>
        </p:blipFill>
        <p:spPr>
          <a:xfrm>
            <a:off x="154744" y="2192904"/>
            <a:ext cx="11390039" cy="39402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81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490373" y="2134415"/>
            <a:ext cx="5049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2017, the Legislature adopted a state budget that is based on our school property taxes increasing by 14% over two years.</a:t>
            </a:r>
          </a:p>
        </p:txBody>
      </p:sp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DB14D4A-B1C9-47A3-A6A4-F879C10919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3" b="18980"/>
          <a:stretch/>
        </p:blipFill>
        <p:spPr>
          <a:xfrm>
            <a:off x="6785113" y="242971"/>
            <a:ext cx="4565374" cy="37814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7E58B6C-C4A2-4E9D-A6E1-FF5E43579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22"/>
          <a:stretch/>
        </p:blipFill>
        <p:spPr>
          <a:xfrm>
            <a:off x="5887413" y="2492223"/>
            <a:ext cx="2476232" cy="42058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E24C22B-BDD2-4C54-856F-70DFFD689E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" b="7805"/>
          <a:stretch/>
        </p:blipFill>
        <p:spPr>
          <a:xfrm>
            <a:off x="182407" y="1929244"/>
            <a:ext cx="11827186" cy="4721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E00B543-7268-40CA-B3F2-BF7371BB4297}"/>
              </a:ext>
            </a:extLst>
          </p:cNvPr>
          <p:cNvSpPr txBox="1"/>
          <p:nvPr/>
        </p:nvSpPr>
        <p:spPr>
          <a:xfrm>
            <a:off x="221003" y="1942893"/>
            <a:ext cx="1148062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Senate Bill 1 – General Appropriations Bill  FY 2018 – FY 2019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9F7F426-0EBA-4673-A590-2719676FC67D}"/>
              </a:ext>
            </a:extLst>
          </p:cNvPr>
          <p:cNvCxnSpPr/>
          <p:nvPr/>
        </p:nvCxnSpPr>
        <p:spPr>
          <a:xfrm>
            <a:off x="6970643" y="5420139"/>
            <a:ext cx="1802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18D645F-3684-4801-9B17-0D94561F2F15}"/>
              </a:ext>
            </a:extLst>
          </p:cNvPr>
          <p:cNvCxnSpPr/>
          <p:nvPr/>
        </p:nvCxnSpPr>
        <p:spPr>
          <a:xfrm>
            <a:off x="2676939" y="5685183"/>
            <a:ext cx="82163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746930" y="2019207"/>
            <a:ext cx="4898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Instead of blaming cities, the state can provide meaningful property tax relief by fixing the school finance system.</a:t>
            </a:r>
          </a:p>
        </p:txBody>
      </p:sp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C005CC3-7D27-472E-99B7-E1C93BD1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29" y="2151727"/>
            <a:ext cx="5923880" cy="1659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D0CF55-F244-40C7-B7E6-16ACA1A00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49" y="4664485"/>
            <a:ext cx="7611303" cy="21239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1616765" y="2478157"/>
            <a:ext cx="8706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We need to tell the real story:</a:t>
            </a:r>
          </a:p>
          <a:p>
            <a:endParaRPr lang="en-US" sz="3600" i="1" dirty="0"/>
          </a:p>
          <a:p>
            <a:pPr algn="ctr"/>
            <a:r>
              <a:rPr lang="en-US" sz="3600" b="1" dirty="0"/>
              <a:t>Letting Texans decide at the local level what’s best for their community is the foundation of the Texas Miracle.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154745" y="1955636"/>
            <a:ext cx="11453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Local </a:t>
            </a:r>
            <a:r>
              <a:rPr lang="en-US" sz="3200" dirty="0" smtClean="0"/>
              <a:t>Decision-Making Gives Webster Residents a Voice</a:t>
            </a:r>
          </a:p>
          <a:p>
            <a:endParaRPr lang="en-US" sz="3200" dirty="0" smtClean="0"/>
          </a:p>
          <a:p>
            <a:r>
              <a:rPr lang="en-US" sz="3200" dirty="0" smtClean="0"/>
              <a:t>…in the level of services they want and how to pay for them</a:t>
            </a:r>
            <a:endParaRPr lang="en-US" sz="3200" dirty="0"/>
          </a:p>
          <a:p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73A59A-D1F6-463B-9FCA-31703E59EF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5711" r="4867" b="11742"/>
          <a:stretch/>
        </p:blipFill>
        <p:spPr>
          <a:xfrm>
            <a:off x="3940404" y="3742441"/>
            <a:ext cx="4374038" cy="2771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154744" y="1955636"/>
            <a:ext cx="11485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Local </a:t>
            </a:r>
            <a:r>
              <a:rPr lang="en-US" sz="3200" dirty="0" smtClean="0"/>
              <a:t>Decision-Making Gives Webster Residents </a:t>
            </a:r>
            <a:r>
              <a:rPr lang="en-US" sz="3200" dirty="0"/>
              <a:t>a </a:t>
            </a:r>
            <a:r>
              <a:rPr lang="en-US" sz="3200" dirty="0" smtClean="0"/>
              <a:t>Voice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D63787-F377-4DD5-A0E3-B8FE2FFEA4E9}"/>
              </a:ext>
            </a:extLst>
          </p:cNvPr>
          <p:cNvSpPr txBox="1"/>
          <p:nvPr/>
        </p:nvSpPr>
        <p:spPr>
          <a:xfrm>
            <a:off x="271220" y="2704802"/>
            <a:ext cx="42477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…in </a:t>
            </a:r>
            <a:r>
              <a:rPr lang="en-US" sz="2800" dirty="0"/>
              <a:t>how much they want to invest in infrastructure improvements like roads, new police and fire stations, water and sewage treatment and recreation facilities.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4F33A3-90E2-4A2C-B202-085543EF4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35" y="2695784"/>
            <a:ext cx="3267545" cy="2178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FAB794-AAA3-4B94-9B72-F21863164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64" y="2856271"/>
            <a:ext cx="3200076" cy="2133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DEC1D9-B8E9-46D5-AC03-C204EDD65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69" y="3922963"/>
            <a:ext cx="3143333" cy="23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986775-1779-4664-9AB3-DD377A9068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957" y="4314222"/>
            <a:ext cx="3143333" cy="23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154743" y="1955636"/>
            <a:ext cx="116472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Local Decision-Making Gives Webster Residents a Voice</a:t>
            </a:r>
          </a:p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D63787-F377-4DD5-A0E3-B8FE2FFEA4E9}"/>
              </a:ext>
            </a:extLst>
          </p:cNvPr>
          <p:cNvSpPr txBox="1"/>
          <p:nvPr/>
        </p:nvSpPr>
        <p:spPr>
          <a:xfrm>
            <a:off x="286719" y="2856271"/>
            <a:ext cx="3868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…in </a:t>
            </a:r>
            <a:r>
              <a:rPr lang="en-US" sz="2800" dirty="0"/>
              <a:t>rules and regulations that protect their home values and the character of their neighborhoods.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46AEF5-B846-4E8E-BC1C-0BBBEB94F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28" y="2856271"/>
            <a:ext cx="5363301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232474" y="2891475"/>
            <a:ext cx="114687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Texans want the decisions that affect their homes and neighborhoods to reflect our local priorities and values.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A3782D-45C8-444C-B8C3-78E9B7B01C8C}"/>
              </a:ext>
            </a:extLst>
          </p:cNvPr>
          <p:cNvSpPr txBox="1"/>
          <p:nvPr/>
        </p:nvSpPr>
        <p:spPr>
          <a:xfrm>
            <a:off x="1369254" y="1853910"/>
            <a:ext cx="8384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Decisions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8C2F20-FB14-4C38-951B-C935CAD45C39}"/>
              </a:ext>
            </a:extLst>
          </p:cNvPr>
          <p:cNvSpPr txBox="1"/>
          <p:nvPr/>
        </p:nvSpPr>
        <p:spPr>
          <a:xfrm>
            <a:off x="1161706" y="2558428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created Texas cities where people want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21F668-BFD5-4AB9-BA88-A71E94B78BF6}"/>
              </a:ext>
            </a:extLst>
          </p:cNvPr>
          <p:cNvSpPr txBox="1"/>
          <p:nvPr/>
        </p:nvSpPr>
        <p:spPr>
          <a:xfrm>
            <a:off x="1419916" y="3586438"/>
            <a:ext cx="184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B74DA3-AA13-4F3D-8B23-4AD4AFB17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684" y="3449305"/>
            <a:ext cx="4254285" cy="283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5734B1-82F6-4DEC-9E5A-BE750AD50192}"/>
              </a:ext>
            </a:extLst>
          </p:cNvPr>
          <p:cNvSpPr txBox="1"/>
          <p:nvPr/>
        </p:nvSpPr>
        <p:spPr>
          <a:xfrm>
            <a:off x="154744" y="2351110"/>
            <a:ext cx="394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It’s your home.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00489D-0D14-468E-B952-406D1BE3BED4}"/>
              </a:ext>
            </a:extLst>
          </p:cNvPr>
          <p:cNvSpPr txBox="1"/>
          <p:nvPr/>
        </p:nvSpPr>
        <p:spPr>
          <a:xfrm>
            <a:off x="154744" y="2832804"/>
            <a:ext cx="5049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It’s your </a:t>
            </a:r>
            <a:r>
              <a:rPr lang="en-US" sz="3200" dirty="0" smtClean="0"/>
              <a:t>neighborhood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4AE15D-2F53-4F37-9EAD-C196C6564B7F}"/>
              </a:ext>
            </a:extLst>
          </p:cNvPr>
          <p:cNvSpPr txBox="1"/>
          <p:nvPr/>
        </p:nvSpPr>
        <p:spPr>
          <a:xfrm>
            <a:off x="154744" y="3540690"/>
            <a:ext cx="504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It’s your community.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49006C-64D0-4065-A94B-B1DABDDA69C1}"/>
              </a:ext>
            </a:extLst>
          </p:cNvPr>
          <p:cNvSpPr txBox="1"/>
          <p:nvPr/>
        </p:nvSpPr>
        <p:spPr>
          <a:xfrm>
            <a:off x="154744" y="4510596"/>
            <a:ext cx="4923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and your neighbors should decide what’s best for your community.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0EC168C-3A13-4A7C-989F-226F9722F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60" y="2515527"/>
            <a:ext cx="5347094" cy="3564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 in heart 1.pdf - Adobe Acrobat Reader DC">
            <a:hlinkClick r:id="rId2" action="ppaction://hlinkfile"/>
            <a:extLst>
              <a:ext uri="{FF2B5EF4-FFF2-40B4-BE49-F238E27FC236}">
                <a16:creationId xmlns:a16="http://schemas.microsoft.com/office/drawing/2014/main" xmlns="" id="{55C8CAC6-E16F-4BA3-B8F5-42D3BD5BB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6"/>
          <a:stretch/>
        </p:blipFill>
        <p:spPr>
          <a:xfrm>
            <a:off x="123986" y="451763"/>
            <a:ext cx="11693471" cy="53291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88721" y="6134385"/>
            <a:ext cx="19639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https://vimeo.com/287669117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A3782D-45C8-444C-B8C3-78E9B7B01C8C}"/>
              </a:ext>
            </a:extLst>
          </p:cNvPr>
          <p:cNvSpPr txBox="1"/>
          <p:nvPr/>
        </p:nvSpPr>
        <p:spPr>
          <a:xfrm>
            <a:off x="1369254" y="1853910"/>
            <a:ext cx="8384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Decisions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8C2F20-FB14-4C38-951B-C935CAD45C39}"/>
              </a:ext>
            </a:extLst>
          </p:cNvPr>
          <p:cNvSpPr txBox="1"/>
          <p:nvPr/>
        </p:nvSpPr>
        <p:spPr>
          <a:xfrm>
            <a:off x="1161706" y="2558428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created Texas cities where people want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21F668-BFD5-4AB9-BA88-A71E94B78BF6}"/>
              </a:ext>
            </a:extLst>
          </p:cNvPr>
          <p:cNvSpPr txBox="1"/>
          <p:nvPr/>
        </p:nvSpPr>
        <p:spPr>
          <a:xfrm>
            <a:off x="1419916" y="3586438"/>
            <a:ext cx="184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BC37FC-7D1D-4CC6-B4F4-BD7FB3C61B7B}"/>
              </a:ext>
            </a:extLst>
          </p:cNvPr>
          <p:cNvSpPr txBox="1"/>
          <p:nvPr/>
        </p:nvSpPr>
        <p:spPr>
          <a:xfrm>
            <a:off x="1369254" y="4664785"/>
            <a:ext cx="184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B5C2C4-EC1C-42F7-A86D-B3FD53DAD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50" y="3373666"/>
            <a:ext cx="4815235" cy="3210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A3782D-45C8-444C-B8C3-78E9B7B01C8C}"/>
              </a:ext>
            </a:extLst>
          </p:cNvPr>
          <p:cNvSpPr txBox="1"/>
          <p:nvPr/>
        </p:nvSpPr>
        <p:spPr>
          <a:xfrm>
            <a:off x="1369254" y="1853910"/>
            <a:ext cx="8384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Decisions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8C2F20-FB14-4C38-951B-C935CAD45C39}"/>
              </a:ext>
            </a:extLst>
          </p:cNvPr>
          <p:cNvSpPr txBox="1"/>
          <p:nvPr/>
        </p:nvSpPr>
        <p:spPr>
          <a:xfrm>
            <a:off x="1161706" y="2558428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created Texas cities where people want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21F668-BFD5-4AB9-BA88-A71E94B78BF6}"/>
              </a:ext>
            </a:extLst>
          </p:cNvPr>
          <p:cNvSpPr txBox="1"/>
          <p:nvPr/>
        </p:nvSpPr>
        <p:spPr>
          <a:xfrm>
            <a:off x="1419916" y="3586438"/>
            <a:ext cx="184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BC37FC-7D1D-4CC6-B4F4-BD7FB3C61B7B}"/>
              </a:ext>
            </a:extLst>
          </p:cNvPr>
          <p:cNvSpPr txBox="1"/>
          <p:nvPr/>
        </p:nvSpPr>
        <p:spPr>
          <a:xfrm>
            <a:off x="1369254" y="4664785"/>
            <a:ext cx="184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5CD1C7-2061-4342-83D4-1E764D52A6B9}"/>
              </a:ext>
            </a:extLst>
          </p:cNvPr>
          <p:cNvSpPr txBox="1"/>
          <p:nvPr/>
        </p:nvSpPr>
        <p:spPr>
          <a:xfrm>
            <a:off x="1369254" y="5796134"/>
            <a:ext cx="2765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business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ECA97A-15DE-491B-84CD-142379C5E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28" y="3440270"/>
            <a:ext cx="4502565" cy="3001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1179443" y="2385391"/>
            <a:ext cx="40286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Year after year, Texas cities rank among the top cities in the nation for job creation, population growth and best management.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970907-309D-4BF0-991D-907DB7D737F5}"/>
              </a:ext>
            </a:extLst>
          </p:cNvPr>
          <p:cNvSpPr txBox="1"/>
          <p:nvPr/>
        </p:nvSpPr>
        <p:spPr>
          <a:xfrm>
            <a:off x="6685723" y="5039712"/>
            <a:ext cx="425394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Places to Start a Business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#2  Austin,  TX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#18 Laredo, TX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#20 Fort Worth, TX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712C70-827E-4A2A-8D14-0EEB73B091BF}"/>
              </a:ext>
            </a:extLst>
          </p:cNvPr>
          <p:cNvSpPr txBox="1"/>
          <p:nvPr/>
        </p:nvSpPr>
        <p:spPr>
          <a:xfrm>
            <a:off x="6685722" y="434588"/>
            <a:ext cx="425394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Fastest Growing Cities in U.S.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#1  Frisco,  TX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#5  Midland, TX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#6  McKinney, TX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#9  Austin, TX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36F3F9-A930-4408-B682-A4C52856CF4C}"/>
              </a:ext>
            </a:extLst>
          </p:cNvPr>
          <p:cNvSpPr txBox="1"/>
          <p:nvPr/>
        </p:nvSpPr>
        <p:spPr>
          <a:xfrm>
            <a:off x="6685723" y="2552484"/>
            <a:ext cx="425394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Efficient Public Spending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#5  Houston,  TX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#7  Dallas, TX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#14  El Paso, TX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#16  Austin, TX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#20  Lubbock, TX</a:t>
            </a:r>
          </a:p>
        </p:txBody>
      </p:sp>
    </p:spTree>
    <p:extLst>
      <p:ext uri="{BB962C8B-B14F-4D97-AF65-F5344CB8AC3E}">
        <p14:creationId xmlns:p14="http://schemas.microsoft.com/office/powerpoint/2010/main" val="21530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1139731" y="2150805"/>
            <a:ext cx="37901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Texas cities lead the nation because they provide the services and infrastructure businesses need and the quality of life people want.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64423C-012A-4E3E-AE25-F4ECE829B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99" y="2315968"/>
            <a:ext cx="4737942" cy="3158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779861-8C5D-422E-8458-C5656E342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99" y="3587637"/>
            <a:ext cx="3908252" cy="29311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1245704" y="1991781"/>
            <a:ext cx="4240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Instead of celebrating the amazing successes of Texas cities, some state officials are telling the world that Texas cities are bad places to do business.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60C461-2CEA-4EE4-9596-193A0B6FF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3141"/>
            <a:ext cx="4486275" cy="2686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825980-83F2-4978-A128-6A18C6D1F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37" y="775478"/>
            <a:ext cx="5802065" cy="1375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939A17-BB55-4E65-AB38-69396D56BD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 b="12649"/>
          <a:stretch/>
        </p:blipFill>
        <p:spPr>
          <a:xfrm>
            <a:off x="6460021" y="3367312"/>
            <a:ext cx="4486275" cy="1563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685A63-8444-4655-940D-44A43F8FB9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"/>
          <a:stretch/>
        </p:blipFill>
        <p:spPr>
          <a:xfrm>
            <a:off x="6705602" y="4485980"/>
            <a:ext cx="3578087" cy="18177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62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5698478" y="2266937"/>
            <a:ext cx="45587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ability of Texans to create vibrant, livable cities is under assault from state officials who want to dictate that every community and neighborhood conform to their agenda.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4070B2-9917-4C2A-8935-CC43A1C3F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414" y="2413237"/>
            <a:ext cx="3888821" cy="3882325"/>
          </a:xfrm>
          <a:prstGeom prst="rect">
            <a:avLst/>
          </a:prstGeom>
        </p:spPr>
      </p:pic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9FCD3-C797-4AC4-AD88-A0C050526EFE}"/>
              </a:ext>
            </a:extLst>
          </p:cNvPr>
          <p:cNvSpPr txBox="1"/>
          <p:nvPr/>
        </p:nvSpPr>
        <p:spPr>
          <a:xfrm>
            <a:off x="5698477" y="2266937"/>
            <a:ext cx="4818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State </a:t>
            </a:r>
            <a:r>
              <a:rPr lang="en-US" sz="3200" dirty="0"/>
              <a:t>officials want to put one-size-fits-all restrictions on the annual budgets of all cities and counties.</a:t>
            </a:r>
          </a:p>
        </p:txBody>
      </p:sp>
      <p:pic>
        <p:nvPicPr>
          <p:cNvPr id="4" name="Picture 3" descr="Home in heart 1.pdf - Adobe Acrobat Reader DC">
            <a:extLst>
              <a:ext uri="{FF2B5EF4-FFF2-40B4-BE49-F238E27FC236}">
                <a16:creationId xmlns:a16="http://schemas.microsoft.com/office/drawing/2014/main" xmlns="" id="{B23C38D5-0DE5-4654-A925-BDE4C614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466" r="14635" b="31947"/>
          <a:stretch/>
        </p:blipFill>
        <p:spPr>
          <a:xfrm>
            <a:off x="154744" y="182880"/>
            <a:ext cx="3313088" cy="1659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76DC99-70EB-47E4-80C0-CAB8128FE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3" y="2266937"/>
            <a:ext cx="4911003" cy="1659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E1F4F1-22C3-4793-955E-3E0852FC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2" y="3429000"/>
            <a:ext cx="3706261" cy="2827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7" y="295648"/>
            <a:ext cx="4007758" cy="15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2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705</TotalTime>
  <Words>546</Words>
  <Application>Microsoft Office PowerPoint</Application>
  <PresentationFormat>Custom</PresentationFormat>
  <Paragraphs>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Bender</dc:creator>
  <cp:lastModifiedBy>Tristan Gideon</cp:lastModifiedBy>
  <cp:revision>25</cp:revision>
  <cp:lastPrinted>2018-10-22T20:14:14Z</cp:lastPrinted>
  <dcterms:created xsi:type="dcterms:W3CDTF">2018-08-13T20:25:02Z</dcterms:created>
  <dcterms:modified xsi:type="dcterms:W3CDTF">2018-12-06T20:21:56Z</dcterms:modified>
</cp:coreProperties>
</file>